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  <p:sldId id="257" r:id="rId5"/>
    <p:sldId id="299" r:id="rId6"/>
    <p:sldId id="295" r:id="rId7"/>
    <p:sldId id="313" r:id="rId8"/>
    <p:sldId id="298" r:id="rId9"/>
    <p:sldId id="297" r:id="rId10"/>
    <p:sldId id="285" r:id="rId11"/>
    <p:sldId id="284" r:id="rId12"/>
    <p:sldId id="281" r:id="rId13"/>
    <p:sldId id="265" r:id="rId14"/>
    <p:sldId id="302" r:id="rId15"/>
    <p:sldId id="303" r:id="rId16"/>
    <p:sldId id="305" r:id="rId17"/>
    <p:sldId id="304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27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4E317D3-B5A8-40CA-950C-64E1745A61E6}">
          <p14:sldIdLst>
            <p14:sldId id="256"/>
            <p14:sldId id="257"/>
            <p14:sldId id="299"/>
            <p14:sldId id="295"/>
            <p14:sldId id="313"/>
            <p14:sldId id="298"/>
            <p14:sldId id="297"/>
            <p14:sldId id="285"/>
            <p14:sldId id="284"/>
            <p14:sldId id="281"/>
            <p14:sldId id="265"/>
            <p14:sldId id="302"/>
            <p14:sldId id="303"/>
            <p14:sldId id="305"/>
            <p14:sldId id="304"/>
            <p14:sldId id="306"/>
            <p14:sldId id="307"/>
            <p14:sldId id="308"/>
            <p14:sldId id="309"/>
            <p14:sldId id="310"/>
            <p14:sldId id="311"/>
            <p14:sldId id="312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B00"/>
    <a:srgbClr val="425475"/>
    <a:srgbClr val="1F4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04" autoAdjust="0"/>
    <p:restoredTop sz="94660"/>
  </p:normalViewPr>
  <p:slideViewPr>
    <p:cSldViewPr snapToGrid="0" showGuides="1">
      <p:cViewPr>
        <p:scale>
          <a:sx n="87" d="100"/>
          <a:sy n="87" d="100"/>
        </p:scale>
        <p:origin x="1016" y="888"/>
      </p:cViewPr>
      <p:guideLst>
        <p:guide orient="horz" pos="211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68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78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2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5347"/>
            <a:ext cx="10515600" cy="770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9589"/>
            <a:ext cx="10515600" cy="4379495"/>
          </a:xfrm>
        </p:spPr>
        <p:txBody>
          <a:bodyPr/>
          <a:lstStyle>
            <a:lvl1pPr marL="228600" indent="-228600">
              <a:buClr>
                <a:srgbClr val="425475"/>
              </a:buClr>
              <a:buFont typeface="Wingdings" pitchFamily="2" charset="2"/>
              <a:buChar char="§"/>
              <a:defRPr sz="3200"/>
            </a:lvl1pPr>
            <a:lvl2pPr marL="685800" indent="-228600">
              <a:buClr>
                <a:schemeClr val="accent4"/>
              </a:buClr>
              <a:buFont typeface="System Font Regular"/>
              <a:buChar char="►"/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91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5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55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2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0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7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5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3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829DE-ABDA-FCF1-CFEC-99144F795E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20777" r="8094" b="28099"/>
          <a:stretch/>
        </p:blipFill>
        <p:spPr>
          <a:xfrm>
            <a:off x="-11186" y="-25168"/>
            <a:ext cx="12203185" cy="119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1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2547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25475"/>
        </a:buClr>
        <a:buFont typeface="Wingdings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SzPct val="70000"/>
        <a:buFont typeface="System Font Regular"/>
        <a:buChar char="►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Austin.Dixon@l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464" y="1122362"/>
            <a:ext cx="10274968" cy="4296582"/>
          </a:xfrm>
        </p:spPr>
        <p:txBody>
          <a:bodyPr anchor="ctr">
            <a:normAutofit/>
          </a:bodyPr>
          <a:lstStyle/>
          <a:p>
            <a:r>
              <a:rPr lang="en-US" b="1" dirty="0"/>
              <a:t>Emergency Management &amp; Military Collaboration With WebEOC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2840" y="5418944"/>
            <a:ext cx="7952764" cy="1046402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chemeClr val="bg2">
                    <a:lumMod val="50000"/>
                  </a:schemeClr>
                </a:solidFill>
              </a:rPr>
              <a:t>Orchestrate: 2025 Juvare Users Conference</a:t>
            </a:r>
            <a:br>
              <a:rPr lang="en-US" sz="2800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800" i="1" dirty="0">
                <a:solidFill>
                  <a:schemeClr val="bg2">
                    <a:lumMod val="50000"/>
                  </a:schemeClr>
                </a:solidFill>
              </a:rPr>
              <a:t>Wednesday, January 15</a:t>
            </a:r>
          </a:p>
        </p:txBody>
      </p:sp>
    </p:spTree>
    <p:extLst>
      <p:ext uri="{BB962C8B-B14F-4D97-AF65-F5344CB8AC3E}">
        <p14:creationId xmlns:p14="http://schemas.microsoft.com/office/powerpoint/2010/main" val="51012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PRIER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 PRIER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dirty="0"/>
              <a:t>ortal for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dirty="0"/>
              <a:t>esource requests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en-US" dirty="0"/>
              <a:t>MAC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dirty="0"/>
              <a:t>MAC and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R</a:t>
            </a:r>
            <a:r>
              <a:rPr lang="en-US" dirty="0"/>
              <a:t>RFs</a:t>
            </a:r>
          </a:p>
          <a:p>
            <a:r>
              <a:rPr lang="en-US" dirty="0"/>
              <a:t>Prier is French for “request, call upon, pray”</a:t>
            </a:r>
          </a:p>
          <a:p>
            <a:r>
              <a:rPr lang="en-US" dirty="0"/>
              <a:t>Built from </a:t>
            </a:r>
            <a:r>
              <a:rPr lang="en-US" b="1" dirty="0" err="1">
                <a:solidFill>
                  <a:srgbClr val="C00000"/>
                </a:solidFill>
              </a:rPr>
              <a:t>Juvare’s</a:t>
            </a:r>
            <a:r>
              <a:rPr lang="en-US" b="1" dirty="0">
                <a:solidFill>
                  <a:srgbClr val="C00000"/>
                </a:solidFill>
              </a:rPr>
              <a:t> RID board </a:t>
            </a:r>
            <a:r>
              <a:rPr lang="en-US" dirty="0"/>
              <a:t>with Professional Services; further customized in-house.</a:t>
            </a:r>
          </a:p>
        </p:txBody>
      </p:sp>
    </p:spTree>
    <p:extLst>
      <p:ext uri="{BB962C8B-B14F-4D97-AF65-F5344CB8AC3E}">
        <p14:creationId xmlns:p14="http://schemas.microsoft.com/office/powerpoint/2010/main" val="1756384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PRIER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Improved data record management (comments/history)</a:t>
            </a:r>
          </a:p>
          <a:p>
            <a:r>
              <a:rPr lang="en-US" dirty="0"/>
              <a:t>“</a:t>
            </a:r>
            <a:r>
              <a:rPr lang="en-US" b="1" dirty="0">
                <a:solidFill>
                  <a:srgbClr val="C00000"/>
                </a:solidFill>
              </a:rPr>
              <a:t>Save as draft</a:t>
            </a:r>
            <a:r>
              <a:rPr lang="en-US" dirty="0"/>
              <a:t>” feature for new requests</a:t>
            </a:r>
          </a:p>
          <a:p>
            <a:r>
              <a:rPr lang="en-US" dirty="0"/>
              <a:t>Notifications for ESF task assignments as well as contracted vendors</a:t>
            </a:r>
          </a:p>
          <a:p>
            <a:r>
              <a:rPr lang="en-US" dirty="0"/>
              <a:t>Finance team has </a:t>
            </a:r>
            <a:r>
              <a:rPr lang="en-US" b="1" dirty="0">
                <a:solidFill>
                  <a:srgbClr val="C00000"/>
                </a:solidFill>
              </a:rPr>
              <a:t>dedicated sections </a:t>
            </a:r>
            <a:r>
              <a:rPr lang="en-US" dirty="0"/>
              <a:t>at the task level FOR purchasing and delivery tracking.</a:t>
            </a:r>
          </a:p>
          <a:p>
            <a:r>
              <a:rPr lang="en-US" dirty="0"/>
              <a:t>Vendor delivery tracking, including </a:t>
            </a:r>
            <a:r>
              <a:rPr lang="en-US" b="1" dirty="0">
                <a:solidFill>
                  <a:srgbClr val="C00000"/>
                </a:solidFill>
              </a:rPr>
              <a:t>proof-of-delivery</a:t>
            </a:r>
            <a:r>
              <a:rPr lang="en-US" dirty="0"/>
              <a:t> photo and signature (think Amazon, UPS, </a:t>
            </a:r>
            <a:r>
              <a:rPr lang="en-US" dirty="0" err="1"/>
              <a:t>FedEX</a:t>
            </a:r>
            <a:r>
              <a:rPr lang="en-US" dirty="0"/>
              <a:t>, etc.)</a:t>
            </a:r>
          </a:p>
        </p:txBody>
      </p:sp>
    </p:spTree>
    <p:extLst>
      <p:ext uri="{BB962C8B-B14F-4D97-AF65-F5344CB8AC3E}">
        <p14:creationId xmlns:p14="http://schemas.microsoft.com/office/powerpoint/2010/main" val="2191842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AAF39-3BEA-2F55-3099-A0F50C2CA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5CE72-EF99-7697-9540-4FC09DDAC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64" y="1122362"/>
            <a:ext cx="10274968" cy="4296582"/>
          </a:xfrm>
        </p:spPr>
        <p:txBody>
          <a:bodyPr anchor="ctr">
            <a:normAutofit/>
          </a:bodyPr>
          <a:lstStyle/>
          <a:p>
            <a:r>
              <a:rPr lang="en-US" b="1" dirty="0"/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1303031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D7A44-FAA4-F945-A9B5-0B5D73866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6E7B-1CFB-6AD4-6422-594ADAEE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ESF-16 Subtasking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62408-0A54-8348-5275-72AD560A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 PRIER was used live for the first time during the 2024 statewide exercise.</a:t>
            </a:r>
          </a:p>
          <a:p>
            <a:r>
              <a:rPr lang="en-US" dirty="0"/>
              <a:t>Spoke with Military Support Branch (MSB) personnel afterward about creating a </a:t>
            </a:r>
            <a:r>
              <a:rPr lang="en-US" b="1" dirty="0" err="1">
                <a:solidFill>
                  <a:srgbClr val="C00000"/>
                </a:solidFill>
              </a:rPr>
              <a:t>subtasking</a:t>
            </a:r>
            <a:r>
              <a:rPr lang="en-US" dirty="0"/>
              <a:t> process in WebEOC.</a:t>
            </a:r>
          </a:p>
          <a:p>
            <a:r>
              <a:rPr lang="en-US" dirty="0"/>
              <a:t>MSB missions were all tasked out to one position, the Joint Operations Center (JOC) role.</a:t>
            </a:r>
          </a:p>
          <a:p>
            <a:r>
              <a:rPr lang="en-US" dirty="0"/>
              <a:t>Personnel at the JOC would enter the task data into another system called COMPASS. Updates would then be re-entered into WebEOC before closing out that task.</a:t>
            </a:r>
          </a:p>
        </p:txBody>
      </p:sp>
    </p:spTree>
    <p:extLst>
      <p:ext uri="{BB962C8B-B14F-4D97-AF65-F5344CB8AC3E}">
        <p14:creationId xmlns:p14="http://schemas.microsoft.com/office/powerpoint/2010/main" val="4232290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DC4D3-16DD-DE7C-F7C9-620A77B65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3ECD8-624F-236D-6E73-2115D9A35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ESF-16 Subtasking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7A826-44E7-22C5-92CC-E0C3B8F71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up nine Direct Reporting Unit (DRU) positions that the JOC can now task down to.</a:t>
            </a:r>
          </a:p>
          <a:p>
            <a:r>
              <a:rPr lang="en-US" dirty="0"/>
              <a:t>Added an additional 15 battalion positions that those DRUs can further task down to.</a:t>
            </a:r>
          </a:p>
          <a:p>
            <a:r>
              <a:rPr lang="en-US" b="1" dirty="0">
                <a:solidFill>
                  <a:srgbClr val="C00000"/>
                </a:solidFill>
              </a:rPr>
              <a:t>Process permissions </a:t>
            </a:r>
            <a:r>
              <a:rPr lang="en-US" dirty="0"/>
              <a:t>were configured for this new workflow in LA PRIER.</a:t>
            </a:r>
          </a:p>
        </p:txBody>
      </p:sp>
    </p:spTree>
    <p:extLst>
      <p:ext uri="{BB962C8B-B14F-4D97-AF65-F5344CB8AC3E}">
        <p14:creationId xmlns:p14="http://schemas.microsoft.com/office/powerpoint/2010/main" val="19606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01C96-7C98-D9D2-06ED-77EF033E9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69263-F47F-696A-5977-B6C1B1B6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ESF-16 Subtasking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0B436-71E8-AC9A-B73C-3B1D330AF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9589"/>
            <a:ext cx="5093368" cy="4379495"/>
          </a:xfrm>
        </p:spPr>
        <p:txBody>
          <a:bodyPr>
            <a:normAutofit/>
          </a:bodyPr>
          <a:lstStyle/>
          <a:p>
            <a:r>
              <a:rPr lang="en-US" dirty="0"/>
              <a:t>Old Process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33E5872E-9B43-4BB0-8991-1BCF35369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632" y="2849032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MILITARY SUPPORT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1897D52E-20DA-C96D-B5E9-236D28FE8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632" y="4108337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JOC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AF41A9B2-503A-57A8-95B5-906E6055D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632" y="5367642"/>
            <a:ext cx="2212848" cy="724025"/>
          </a:xfrm>
          <a:prstGeom prst="rect">
            <a:avLst/>
          </a:prstGeom>
          <a:solidFill>
            <a:schemeClr val="bg1">
              <a:lumMod val="75000"/>
              <a:alpha val="38824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COMPASS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E156F322-FC14-3353-0F7E-72C2C45E6E9A}"/>
              </a:ext>
            </a:extLst>
          </p:cNvPr>
          <p:cNvSpPr/>
          <p:nvPr/>
        </p:nvSpPr>
        <p:spPr>
          <a:xfrm rot="5400000">
            <a:off x="1880456" y="3718518"/>
            <a:ext cx="457200" cy="24435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FFDE9BC6-DF1E-5058-0BCD-40D8851E055F}"/>
              </a:ext>
            </a:extLst>
          </p:cNvPr>
          <p:cNvCxnSpPr>
            <a:cxnSpLocks/>
            <a:stCxn id="6" idx="3"/>
            <a:endCxn id="5" idx="3"/>
          </p:cNvCxnSpPr>
          <p:nvPr/>
        </p:nvCxnSpPr>
        <p:spPr>
          <a:xfrm flipV="1">
            <a:off x="3215480" y="4470350"/>
            <a:ext cx="12700" cy="1259305"/>
          </a:xfrm>
          <a:prstGeom prst="bentConnector3">
            <a:avLst>
              <a:gd name="adj1" fmla="val 3694740"/>
            </a:avLst>
          </a:prstGeom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882C23F-EF79-095B-1F76-DA9FE60AA2B2}"/>
              </a:ext>
            </a:extLst>
          </p:cNvPr>
          <p:cNvSpPr txBox="1">
            <a:spLocks/>
          </p:cNvSpPr>
          <p:nvPr/>
        </p:nvSpPr>
        <p:spPr>
          <a:xfrm>
            <a:off x="6096000" y="2129588"/>
            <a:ext cx="5093368" cy="4379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New Process</a:t>
            </a: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86184665-7D5D-7327-AF80-1C1F7E2DE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188" y="2856406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MILITARY SUPPORT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1EEB6974-04EB-58A5-21F7-35A1268C3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188" y="3939679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JOC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E8A211DB-0964-41D8-9230-A60827569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088" y="3939678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DIRECT REPORTING UNIT (DRU)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AA144593-E7B3-F477-3B68-3397F03A01E2}"/>
              </a:ext>
            </a:extLst>
          </p:cNvPr>
          <p:cNvSpPr/>
          <p:nvPr/>
        </p:nvSpPr>
        <p:spPr>
          <a:xfrm rot="5400000">
            <a:off x="7149028" y="3637876"/>
            <a:ext cx="281168" cy="24435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0C69F3DB-9D40-1876-6F45-ECBF4FEF301C}"/>
              </a:ext>
            </a:extLst>
          </p:cNvPr>
          <p:cNvSpPr/>
          <p:nvPr/>
        </p:nvSpPr>
        <p:spPr>
          <a:xfrm>
            <a:off x="8463478" y="4197156"/>
            <a:ext cx="281168" cy="24435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303836C2-0C5D-B1C9-5D8B-98C2E7006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2088" y="5064276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BATTALION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516A1DC5-1993-FBC3-1603-195476A8FFA3}"/>
              </a:ext>
            </a:extLst>
          </p:cNvPr>
          <p:cNvSpPr/>
          <p:nvPr/>
        </p:nvSpPr>
        <p:spPr>
          <a:xfrm rot="5400000">
            <a:off x="9777928" y="4762473"/>
            <a:ext cx="281168" cy="24435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B8C93520-4D99-CA9D-B1A4-4852181CBD84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5400000">
            <a:off x="1841416" y="5100002"/>
            <a:ext cx="535280" cy="12700"/>
          </a:xfrm>
          <a:prstGeom prst="bentConnector3">
            <a:avLst>
              <a:gd name="adj1" fmla="val 50000"/>
            </a:avLst>
          </a:prstGeom>
          <a:ln w="762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844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3AF39-7F65-9231-6139-9DE7BB90D9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7112D-FAEE-DF10-4440-7028340B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53018-FAFA-D542-8DB5-053DBF6C0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the success of the new positions and </a:t>
            </a:r>
            <a:r>
              <a:rPr lang="en-US" dirty="0" err="1"/>
              <a:t>subtasking</a:t>
            </a:r>
            <a:r>
              <a:rPr lang="en-US" dirty="0"/>
              <a:t> process, I was asked it it was possible to map those tasks with military symbology. </a:t>
            </a:r>
          </a:p>
          <a:p>
            <a:r>
              <a:rPr lang="en-US" dirty="0"/>
              <a:t>Only the parent (mission) table’s data included a location field. To be able to map the child (task) table’s data, code was added to the task input view that copied the location data into the task.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</a:rPr>
              <a:t>ArcGIS Extension </a:t>
            </a:r>
            <a:r>
              <a:rPr lang="en-US" dirty="0"/>
              <a:t>was then used to pass that data into a web map in ArcGIS Online.</a:t>
            </a:r>
          </a:p>
        </p:txBody>
      </p:sp>
    </p:spTree>
    <p:extLst>
      <p:ext uri="{BB962C8B-B14F-4D97-AF65-F5344CB8AC3E}">
        <p14:creationId xmlns:p14="http://schemas.microsoft.com/office/powerpoint/2010/main" val="962436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62C6B-CAD1-772D-9057-18E951AD9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2657E-60BE-EECD-7EC4-52342899C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EDDEA-847F-7D19-05ED-315529A73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Finally, Adobe Illustrator was used to create vector-based map icons that matched the standard military symbology.</a:t>
            </a:r>
          </a:p>
          <a:p>
            <a:r>
              <a:rPr lang="en-US" dirty="0"/>
              <a:t>Settings in the ArcGIS Extension will allow all newly-created incidents to </a:t>
            </a:r>
            <a:r>
              <a:rPr lang="en-US" b="1" dirty="0">
                <a:solidFill>
                  <a:srgbClr val="C00000"/>
                </a:solidFill>
              </a:rPr>
              <a:t>publish</a:t>
            </a:r>
            <a:r>
              <a:rPr lang="en-US" dirty="0"/>
              <a:t> to the same feature service. </a:t>
            </a:r>
          </a:p>
          <a:p>
            <a:r>
              <a:rPr lang="en-US" dirty="0"/>
              <a:t>We can then bring the web map into a dashboard with incident dropdowns to filter the data by incident.</a:t>
            </a:r>
          </a:p>
        </p:txBody>
      </p:sp>
    </p:spTree>
    <p:extLst>
      <p:ext uri="{BB962C8B-B14F-4D97-AF65-F5344CB8AC3E}">
        <p14:creationId xmlns:p14="http://schemas.microsoft.com/office/powerpoint/2010/main" val="3366922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19CA9-6815-C330-F1A8-142328970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1CFD3-E55A-0141-F1BD-AC786038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ESF-16 Task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6B4EB-CF7B-E5D9-4F6E-C90161FD8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final project request came in the form of duplicating the data-capturing that was being done in COMPASS. If we could replicate this in WebEOC, there would no longer be a need to use both systems.</a:t>
            </a:r>
          </a:p>
          <a:p>
            <a:r>
              <a:rPr lang="en-US" dirty="0"/>
              <a:t>Task category, ESF type, metric, unit of measurement, and quantity were some of the general fields used to collect data.</a:t>
            </a:r>
          </a:p>
        </p:txBody>
      </p:sp>
    </p:spTree>
    <p:extLst>
      <p:ext uri="{BB962C8B-B14F-4D97-AF65-F5344CB8AC3E}">
        <p14:creationId xmlns:p14="http://schemas.microsoft.com/office/powerpoint/2010/main" val="3310993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BEE28-5346-C391-5401-E2DE9D904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8A9B-65C2-9748-8849-3322AFA59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ESF-16 Task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F6D8A-0E48-0AF0-C11B-C662819AF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C00000"/>
                </a:solidFill>
              </a:rPr>
              <a:t>third-level</a:t>
            </a:r>
            <a:r>
              <a:rPr lang="en-US" dirty="0"/>
              <a:t> child table was created for these metrics, along with an input, details, and list view.</a:t>
            </a:r>
          </a:p>
          <a:p>
            <a:r>
              <a:rPr lang="en-US" dirty="0"/>
              <a:t>These metrics can be fully collected in WebEOC, and the data can also be passed into ArcGIS to populate dashboard indicators, graphs, or other data widgets.</a:t>
            </a:r>
          </a:p>
        </p:txBody>
      </p:sp>
    </p:spTree>
    <p:extLst>
      <p:ext uri="{BB962C8B-B14F-4D97-AF65-F5344CB8AC3E}">
        <p14:creationId xmlns:p14="http://schemas.microsoft.com/office/powerpoint/2010/main" val="198025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Intro</a:t>
            </a:r>
          </a:p>
          <a:p>
            <a:pPr lvl="1"/>
            <a:r>
              <a:rPr lang="en-US" sz="3000" dirty="0"/>
              <a:t>GOHSEP Agency Info</a:t>
            </a:r>
          </a:p>
          <a:p>
            <a:pPr lvl="1"/>
            <a:r>
              <a:rPr lang="en-US" sz="3000" dirty="0"/>
              <a:t>State EOC Workflow</a:t>
            </a:r>
          </a:p>
          <a:p>
            <a:pPr lvl="1"/>
            <a:r>
              <a:rPr lang="en-US" sz="3000" dirty="0"/>
              <a:t>LA PRIER</a:t>
            </a:r>
          </a:p>
          <a:p>
            <a:r>
              <a:rPr lang="en-US" sz="3500" dirty="0"/>
              <a:t>Project</a:t>
            </a:r>
          </a:p>
          <a:p>
            <a:pPr lvl="1"/>
            <a:r>
              <a:rPr lang="en-US" sz="3000" dirty="0"/>
              <a:t>ESF-16 Subtasking</a:t>
            </a:r>
          </a:p>
          <a:p>
            <a:pPr lvl="1"/>
            <a:r>
              <a:rPr lang="en-US" sz="3000" dirty="0"/>
              <a:t>Mapping Tasks</a:t>
            </a:r>
          </a:p>
          <a:p>
            <a:pPr lvl="1"/>
            <a:r>
              <a:rPr lang="en-US" sz="3000" dirty="0"/>
              <a:t>ESF-16 Task Metrics</a:t>
            </a:r>
          </a:p>
          <a:p>
            <a:r>
              <a:rPr lang="en-US" sz="3500" dirty="0"/>
              <a:t>Demo</a:t>
            </a:r>
          </a:p>
          <a:p>
            <a:r>
              <a:rPr lang="en-US" sz="3500" dirty="0"/>
              <a:t>Moving Forward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8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F70A1-2A06-AB4F-60B0-599F761E8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004C6-C0AE-24E4-83F7-A24DA4703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64" y="1122362"/>
            <a:ext cx="10274968" cy="4296582"/>
          </a:xfrm>
        </p:spPr>
        <p:txBody>
          <a:bodyPr anchor="ctr">
            <a:normAutofit/>
          </a:bodyPr>
          <a:lstStyle/>
          <a:p>
            <a:r>
              <a:rPr lang="en-US" b="1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186124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2BBBD-031E-AFC3-9F91-85E97AB27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CBBD-1DD7-7626-7F0E-24F3A566D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64" y="1122362"/>
            <a:ext cx="10274968" cy="4296582"/>
          </a:xfrm>
        </p:spPr>
        <p:txBody>
          <a:bodyPr anchor="ctr">
            <a:normAutofit/>
          </a:bodyPr>
          <a:lstStyle/>
          <a:p>
            <a:r>
              <a:rPr lang="en-US" b="1" dirty="0"/>
              <a:t>Moving Forward</a:t>
            </a:r>
          </a:p>
        </p:txBody>
      </p:sp>
    </p:spTree>
    <p:extLst>
      <p:ext uri="{BB962C8B-B14F-4D97-AF65-F5344CB8AC3E}">
        <p14:creationId xmlns:p14="http://schemas.microsoft.com/office/powerpoint/2010/main" val="204842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7ACCB-550B-BA03-C0E7-D0850C3EB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80D5-E673-55E1-1255-7592732A0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2BFB8-9E5F-7055-1476-311178F77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Meeting with LANG personnel this month to finalize changes to the map and dashboard.</a:t>
            </a:r>
          </a:p>
          <a:p>
            <a:r>
              <a:rPr lang="en-US" dirty="0"/>
              <a:t>A training exercise will follow in the coming weeks.</a:t>
            </a:r>
          </a:p>
          <a:p>
            <a:r>
              <a:rPr lang="en-US" dirty="0"/>
              <a:t>ESF-07 Logistics (GOHSEP and LANG) are now interested in setting up the inventory/deployment parts of our RID board, along with some additional customization.</a:t>
            </a:r>
          </a:p>
          <a:p>
            <a:r>
              <a:rPr lang="en-US" dirty="0"/>
              <a:t>A meeting for that is scheduled for next week.</a:t>
            </a:r>
          </a:p>
        </p:txBody>
      </p:sp>
    </p:spTree>
    <p:extLst>
      <p:ext uri="{BB962C8B-B14F-4D97-AF65-F5344CB8AC3E}">
        <p14:creationId xmlns:p14="http://schemas.microsoft.com/office/powerpoint/2010/main" val="3578895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Austin Dixon, PWA</a:t>
            </a:r>
          </a:p>
          <a:p>
            <a:pPr lvl="1"/>
            <a:r>
              <a:rPr lang="en-US" dirty="0"/>
              <a:t>WebEOC Administrator</a:t>
            </a:r>
          </a:p>
          <a:p>
            <a:pPr lvl="1"/>
            <a:r>
              <a:rPr lang="en-US" dirty="0"/>
              <a:t>Louisiana GOHSEP</a:t>
            </a:r>
          </a:p>
          <a:p>
            <a:r>
              <a:rPr lang="en-US" dirty="0"/>
              <a:t>Contact Info</a:t>
            </a:r>
          </a:p>
          <a:p>
            <a:pPr lvl="1"/>
            <a:r>
              <a:rPr lang="en-US" dirty="0"/>
              <a:t>E-Mail: </a:t>
            </a:r>
            <a:r>
              <a:rPr lang="en-US" dirty="0">
                <a:hlinkClick r:id="rId2"/>
              </a:rPr>
              <a:t>Austin.Dixon@la.gov</a:t>
            </a:r>
            <a:endParaRPr lang="en-US" dirty="0"/>
          </a:p>
          <a:p>
            <a:pPr lvl="1"/>
            <a:r>
              <a:rPr lang="en-US" dirty="0"/>
              <a:t>Phone: (225) 922-2190</a:t>
            </a:r>
          </a:p>
        </p:txBody>
      </p:sp>
    </p:spTree>
    <p:extLst>
      <p:ext uri="{BB962C8B-B14F-4D97-AF65-F5344CB8AC3E}">
        <p14:creationId xmlns:p14="http://schemas.microsoft.com/office/powerpoint/2010/main" val="373189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15340-0CFB-CF31-F91A-BB7BE0281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48A2F-E302-775D-5F4F-3BF48F15F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64" y="1122362"/>
            <a:ext cx="10274968" cy="4296582"/>
          </a:xfrm>
        </p:spPr>
        <p:txBody>
          <a:bodyPr anchor="ctr">
            <a:normAutofit/>
          </a:bodyPr>
          <a:lstStyle/>
          <a:p>
            <a:r>
              <a:rPr lang="en-US" b="1" dirty="0"/>
              <a:t>Intro</a:t>
            </a:r>
          </a:p>
        </p:txBody>
      </p:sp>
    </p:spTree>
    <p:extLst>
      <p:ext uri="{BB962C8B-B14F-4D97-AF65-F5344CB8AC3E}">
        <p14:creationId xmlns:p14="http://schemas.microsoft.com/office/powerpoint/2010/main" val="402432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GOHSEP Agency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GOHSEP has used WebEOC for incident management since late 2000s.</a:t>
            </a:r>
          </a:p>
          <a:p>
            <a:r>
              <a:rPr lang="en-US" dirty="0"/>
              <a:t>Approximately </a:t>
            </a:r>
            <a:r>
              <a:rPr lang="en-US" b="1" dirty="0">
                <a:solidFill>
                  <a:srgbClr val="C00000"/>
                </a:solidFill>
              </a:rPr>
              <a:t>2,100</a:t>
            </a:r>
            <a:r>
              <a:rPr lang="en-US" dirty="0"/>
              <a:t> users from </a:t>
            </a:r>
            <a:r>
              <a:rPr lang="en-US" b="1" dirty="0">
                <a:solidFill>
                  <a:srgbClr val="C00000"/>
                </a:solidFill>
              </a:rPr>
              <a:t>64</a:t>
            </a:r>
            <a:r>
              <a:rPr lang="en-US" dirty="0"/>
              <a:t> parishes, </a:t>
            </a:r>
            <a:r>
              <a:rPr lang="en-US" b="1" dirty="0">
                <a:solidFill>
                  <a:srgbClr val="C00000"/>
                </a:solidFill>
              </a:rPr>
              <a:t>30+</a:t>
            </a:r>
            <a:r>
              <a:rPr lang="en-US" dirty="0"/>
              <a:t> state agencies, federal agencies, and other partners.</a:t>
            </a:r>
          </a:p>
          <a:p>
            <a:r>
              <a:rPr lang="en-US" dirty="0"/>
              <a:t>On average, the State EOC or Crisis Action Team activated for a little over </a:t>
            </a:r>
            <a:r>
              <a:rPr lang="en-US" b="1" dirty="0">
                <a:solidFill>
                  <a:srgbClr val="C00000"/>
                </a:solidFill>
              </a:rPr>
              <a:t>60</a:t>
            </a:r>
            <a:r>
              <a:rPr lang="en-US" dirty="0"/>
              <a:t> days and </a:t>
            </a:r>
            <a:r>
              <a:rPr lang="en-US" b="1" dirty="0">
                <a:solidFill>
                  <a:srgbClr val="C00000"/>
                </a:solidFill>
              </a:rPr>
              <a:t>35</a:t>
            </a:r>
            <a:r>
              <a:rPr lang="en-US" dirty="0"/>
              <a:t> WebEOC incidents each year.</a:t>
            </a:r>
          </a:p>
          <a:p>
            <a:r>
              <a:rPr lang="en-US" dirty="0"/>
              <a:t>Recently migrated our self-hosted system to the cloud; now managed by Juvare. NP site is on 10.7 (Nexus); production update will follow Super Bowl LIX.</a:t>
            </a:r>
          </a:p>
        </p:txBody>
      </p:sp>
    </p:spTree>
    <p:extLst>
      <p:ext uri="{BB962C8B-B14F-4D97-AF65-F5344CB8AC3E}">
        <p14:creationId xmlns:p14="http://schemas.microsoft.com/office/powerpoint/2010/main" val="207306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8D1FA-9471-AEDE-9BEF-2098E5EF3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126A5-B2DC-AFE9-1BC7-CC21EC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GOHSEP Agency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FDD51-9108-3DCC-0F2C-B5CDF8F00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Louisiana Governor’s Office of Homeland Security &amp; Emergency Preparedness (</a:t>
            </a:r>
            <a:r>
              <a:rPr lang="en-US" b="1" dirty="0">
                <a:solidFill>
                  <a:srgbClr val="C00000"/>
                </a:solidFill>
              </a:rPr>
              <a:t>GOHSEP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C00000"/>
                </a:solidFill>
              </a:rPr>
              <a:t>The mission of GOSHEP is to save lives, protect property, and maintain infrastructure.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Vision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To serve as an extension of the Office of the Governor and provide sound leadership during crisis events while also enhancing the day-to-day state agency programs servicing Louisiana residents, businesses, and organizations.</a:t>
            </a:r>
          </a:p>
        </p:txBody>
      </p:sp>
    </p:spTree>
    <p:extLst>
      <p:ext uri="{BB962C8B-B14F-4D97-AF65-F5344CB8AC3E}">
        <p14:creationId xmlns:p14="http://schemas.microsoft.com/office/powerpoint/2010/main" val="407940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4D221-717B-04F2-7A66-9E6331817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3958-49DB-C7B5-B568-29271BE6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GOHSEP Agency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0890C-059C-CF2D-1FD0-705C52426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GOHSEP is the </a:t>
            </a:r>
            <a:r>
              <a:rPr lang="en-US" b="1" dirty="0">
                <a:solidFill>
                  <a:srgbClr val="C00000"/>
                </a:solidFill>
              </a:rPr>
              <a:t>coordinating agency</a:t>
            </a:r>
            <a:r>
              <a:rPr lang="en-US" dirty="0"/>
              <a:t> for the state.</a:t>
            </a:r>
          </a:p>
          <a:p>
            <a:r>
              <a:rPr lang="en-US" dirty="0"/>
              <a:t>During an emergency, GOHSEP activates the </a:t>
            </a:r>
            <a:r>
              <a:rPr lang="en-US" b="1" dirty="0">
                <a:solidFill>
                  <a:srgbClr val="C00000"/>
                </a:solidFill>
              </a:rPr>
              <a:t>Crisis Action Team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C00000"/>
                </a:solidFill>
              </a:rPr>
              <a:t>State Emergency Operations Center</a:t>
            </a:r>
            <a:r>
              <a:rPr lang="en-US" dirty="0"/>
              <a:t>.</a:t>
            </a:r>
          </a:p>
          <a:p>
            <a:r>
              <a:rPr lang="en-US" dirty="0"/>
              <a:t>Louisiana has the standard ESFs 1-15, similar to the federal level.</a:t>
            </a:r>
          </a:p>
          <a:p>
            <a:r>
              <a:rPr lang="en-US" dirty="0"/>
              <a:t>One exception is </a:t>
            </a:r>
            <a:r>
              <a:rPr lang="en-US" b="1" dirty="0">
                <a:solidFill>
                  <a:srgbClr val="C00000"/>
                </a:solidFill>
              </a:rPr>
              <a:t>ESF-16</a:t>
            </a:r>
            <a:r>
              <a:rPr lang="en-US" dirty="0"/>
              <a:t> for </a:t>
            </a:r>
            <a:r>
              <a:rPr lang="en-US" b="1" dirty="0">
                <a:solidFill>
                  <a:srgbClr val="C00000"/>
                </a:solidFill>
              </a:rPr>
              <a:t>military support</a:t>
            </a:r>
            <a:r>
              <a:rPr lang="en-US" dirty="0"/>
              <a:t>, which is the Louisiana National Guard (LANG).</a:t>
            </a:r>
          </a:p>
        </p:txBody>
      </p:sp>
    </p:spTree>
    <p:extLst>
      <p:ext uri="{BB962C8B-B14F-4D97-AF65-F5344CB8AC3E}">
        <p14:creationId xmlns:p14="http://schemas.microsoft.com/office/powerpoint/2010/main" val="200653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67F9DA12-82B4-35D8-75C1-3B07B25045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502490"/>
              </p:ext>
            </p:extLst>
          </p:nvPr>
        </p:nvGraphicFramePr>
        <p:xfrm>
          <a:off x="838200" y="1275347"/>
          <a:ext cx="10515599" cy="52337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52286">
                  <a:extLst>
                    <a:ext uri="{9D8B030D-6E8A-4147-A177-3AD203B41FA5}">
                      <a16:colId xmlns:a16="http://schemas.microsoft.com/office/drawing/2014/main" val="3489357425"/>
                    </a:ext>
                  </a:extLst>
                </a:gridCol>
                <a:gridCol w="6041761">
                  <a:extLst>
                    <a:ext uri="{9D8B030D-6E8A-4147-A177-3AD203B41FA5}">
                      <a16:colId xmlns:a16="http://schemas.microsoft.com/office/drawing/2014/main" val="1649879562"/>
                    </a:ext>
                  </a:extLst>
                </a:gridCol>
                <a:gridCol w="3521552">
                  <a:extLst>
                    <a:ext uri="{9D8B030D-6E8A-4147-A177-3AD203B41FA5}">
                      <a16:colId xmlns:a16="http://schemas.microsoft.com/office/drawing/2014/main" val="509086683"/>
                    </a:ext>
                  </a:extLst>
                </a:gridCol>
              </a:tblGrid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DOTD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3665302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2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kern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Communications &amp; Cyber</a:t>
                      </a:r>
                      <a:endParaRPr lang="en-US" sz="15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GOHSEP / LSP / LANG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48732662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Public Works &amp;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DOTD / CPRA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187251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Firefighting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LSFM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LDAF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778845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GOHSEP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078051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 Care, Housing, &amp; Human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DCFS / LWC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170293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Resource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GOHSEP / LANG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433770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Public Health &amp; 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030050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Search &amp; Rescue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WLF / SFM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647848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Oil Spill, Hazardous Materials, &amp; Radiological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LDEQ / LSP / LOSCO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329997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Agriculture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LDAF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841100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Energy &amp; Utilities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DNR / PSC / LDH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182031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Public Safety &amp;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LSP / DOJ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600881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Recovery, Mitigation, &amp; Economic Stabilization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RSF Support Agencies</a:t>
                      </a:r>
                      <a:endParaRPr lang="en-US" sz="1500" b="1" i="1" kern="0" spc="-13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05204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15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Public Information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GOHSEP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051836"/>
                  </a:ext>
                </a:extLst>
              </a:tr>
              <a:tr h="327109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 16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Military Support To Civil Authorities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1445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93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EOC Workflow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811E6E0-A501-698C-C7B1-F4B58F84C990}"/>
              </a:ext>
            </a:extLst>
          </p:cNvPr>
          <p:cNvSpPr txBox="1">
            <a:spLocks/>
          </p:cNvSpPr>
          <p:nvPr/>
        </p:nvSpPr>
        <p:spPr>
          <a:xfrm>
            <a:off x="838200" y="2208361"/>
            <a:ext cx="10515600" cy="4330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8975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4"/>
              </a:buClr>
              <a:buSzPct val="68000"/>
              <a:buFont typeface="Arial" panose="020B0604020202020204" pitchFamily="34" charset="0"/>
              <a:buChar char="►"/>
              <a:tabLst>
                <a:tab pos="855663" algn="l"/>
                <a:tab pos="1081088" algn="l"/>
              </a:tabLst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1088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SzPct val="88000"/>
              <a:buFont typeface="Calibri" panose="020F0502020204030204" pitchFamily="34" charset="0"/>
              <a:buChar char="●"/>
              <a:defRPr sz="2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6363" indent="-295275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Clr>
                <a:schemeClr val="accent4"/>
              </a:buClr>
              <a:buFont typeface="Wingdings" panose="05000000000000000000" pitchFamily="2" charset="2"/>
              <a:buChar char="ü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-166688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accent5">
                  <a:lumMod val="75000"/>
                </a:schemeClr>
              </a:buClr>
              <a:buFont typeface="Calibri" panose="020F0502020204030204" pitchFamily="34" charset="0"/>
              <a:buChar char="̶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EOC Floor Branches</a:t>
            </a:r>
          </a:p>
          <a:p>
            <a:pPr lvl="1"/>
            <a:r>
              <a:rPr lang="en-US" dirty="0"/>
              <a:t>Infrastructure</a:t>
            </a:r>
          </a:p>
          <a:p>
            <a:pPr lvl="1"/>
            <a:r>
              <a:rPr lang="en-US" dirty="0"/>
              <a:t>Emergency Support</a:t>
            </a:r>
          </a:p>
          <a:p>
            <a:pPr lvl="1"/>
            <a:r>
              <a:rPr lang="en-US" dirty="0"/>
              <a:t>Human Services</a:t>
            </a:r>
          </a:p>
          <a:p>
            <a:pPr lvl="1"/>
            <a:r>
              <a:rPr lang="en-US" dirty="0"/>
              <a:t>Military Support</a:t>
            </a:r>
          </a:p>
          <a:p>
            <a:r>
              <a:rPr lang="en-US" dirty="0"/>
              <a:t>Other Major Branches</a:t>
            </a:r>
          </a:p>
          <a:p>
            <a:pPr lvl="1"/>
            <a:r>
              <a:rPr lang="en-US" dirty="0"/>
              <a:t>Unified Logistics Element</a:t>
            </a:r>
          </a:p>
          <a:p>
            <a:pPr lvl="1"/>
            <a:r>
              <a:rPr lang="en-US" dirty="0"/>
              <a:t>Air Branch</a:t>
            </a:r>
          </a:p>
          <a:p>
            <a:pPr lvl="1"/>
            <a:r>
              <a:rPr lang="en-US" dirty="0"/>
              <a:t>Generator Branch</a:t>
            </a: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3740B8BE-DDE4-C7BC-9C72-4C647ABF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343" y="2307772"/>
            <a:ext cx="2212848" cy="72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INFRASTRUCTURE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E0DA1E66-5DEC-2043-8B60-2ECE6C1E0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952" y="2307772"/>
            <a:ext cx="2212848" cy="724025"/>
          </a:xfrm>
          <a:prstGeom prst="rect">
            <a:avLst/>
          </a:prstGeom>
          <a:solidFill>
            <a:srgbClr val="FF2B00">
              <a:alpha val="38824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HUMAN SERVICES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9167F619-F1FD-75CD-4862-0E96FE4FE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343" y="3294202"/>
            <a:ext cx="2212848" cy="724025"/>
          </a:xfrm>
          <a:prstGeom prst="rect">
            <a:avLst/>
          </a:prstGeom>
          <a:solidFill>
            <a:schemeClr val="accent5">
              <a:lumMod val="60000"/>
              <a:lumOff val="40000"/>
              <a:alpha val="38824"/>
            </a:scheme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EMERGENCY SERV.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0564B8DE-02A5-6885-D6B6-A991B19B6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952" y="3294201"/>
            <a:ext cx="2212848" cy="724025"/>
          </a:xfrm>
          <a:prstGeom prst="rect">
            <a:avLst/>
          </a:prstGeom>
          <a:solidFill>
            <a:schemeClr val="accent6">
              <a:lumMod val="60000"/>
              <a:lumOff val="40000"/>
              <a:alpha val="38824"/>
            </a:schemeClr>
          </a:solidFill>
          <a:ln w="38100">
            <a:solidFill>
              <a:schemeClr val="accent6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MILITARY SUPPORT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8004B162-7334-18FB-F0C3-5B2A60861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8343" y="4280632"/>
            <a:ext cx="2212848" cy="724025"/>
          </a:xfrm>
          <a:prstGeom prst="rect">
            <a:avLst/>
          </a:prstGeom>
          <a:solidFill>
            <a:schemeClr val="bg1">
              <a:lumMod val="75000"/>
              <a:alpha val="38824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  <a:cs typeface="Calibri" pitchFamily="34" charset="0"/>
              </a:rPr>
              <a:t>UNIFIED LOGISTICS ELEMENT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0F4D318C-4633-00DB-46EF-649CEE3E0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952" y="4280632"/>
            <a:ext cx="2212848" cy="724025"/>
          </a:xfrm>
          <a:prstGeom prst="rect">
            <a:avLst/>
          </a:prstGeom>
          <a:solidFill>
            <a:schemeClr val="bg1">
              <a:lumMod val="75000"/>
              <a:alpha val="38824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AIR COORDINATION BRANCH</a:t>
            </a:r>
            <a:endParaRPr lang="en-US" sz="1600" dirty="0">
              <a:cs typeface="Calibri" pitchFamily="34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36AE4DC7-959B-E5BE-11D8-179FC7D81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691" y="5267062"/>
            <a:ext cx="2212848" cy="724025"/>
          </a:xfrm>
          <a:prstGeom prst="rect">
            <a:avLst/>
          </a:prstGeom>
          <a:solidFill>
            <a:schemeClr val="bg1">
              <a:lumMod val="75000"/>
              <a:alpha val="38824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/>
              </a:rPr>
              <a:t>GENERATOR BRANCH</a:t>
            </a:r>
            <a:endParaRPr lang="en-US" sz="16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608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B7EBF-7D75-2487-C17E-2858B4C5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EOC Workflow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E7456E5-7DC7-BD31-95C4-DF73A9F58206}"/>
              </a:ext>
            </a:extLst>
          </p:cNvPr>
          <p:cNvSpPr txBox="1">
            <a:spLocks/>
          </p:cNvSpPr>
          <p:nvPr/>
        </p:nvSpPr>
        <p:spPr>
          <a:xfrm>
            <a:off x="1981200" y="2307772"/>
            <a:ext cx="8229600" cy="4191000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26890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8975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SzPct val="68000"/>
              <a:buFont typeface="Arial" panose="020B0604020202020204" pitchFamily="34" charset="0"/>
              <a:buChar char="►"/>
              <a:tabLst>
                <a:tab pos="855663" algn="l"/>
                <a:tab pos="1081088" algn="l"/>
              </a:tabLst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081088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SzPct val="88000"/>
              <a:buFont typeface="Calibri" panose="020F0502020204030204" pitchFamily="34" charset="0"/>
              <a:buChar char="●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425575" indent="-3444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4"/>
              </a:buClr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-1666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>
                  <a:lumMod val="50000"/>
                </a:schemeClr>
              </a:buClr>
              <a:buFont typeface="Calibri" panose="020F0502020204030204" pitchFamily="34" charset="0"/>
              <a:buChar char="̶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/>
              <a:t>Parish</a:t>
            </a:r>
            <a:endParaRPr lang="en-US" dirty="0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03B24BD-9274-0F3A-158A-1B3FACA4F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093" y="2307772"/>
            <a:ext cx="2212848" cy="72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Arial"/>
              </a:rPr>
              <a:t>PARISH EOC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2060"/>
                </a:solidFill>
                <a:cs typeface="Calibri" pitchFamily="34" charset="0"/>
              </a:rPr>
              <a:t>1. A need/gap is identified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2060"/>
                </a:solidFill>
                <a:cs typeface="Calibri" pitchFamily="34" charset="0"/>
              </a:rPr>
              <a:t>2. Local resources unavailable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2060"/>
                </a:solidFill>
                <a:cs typeface="Calibri" pitchFamily="34" charset="0"/>
              </a:rPr>
              <a:t>3. Enters Resource Request in WebEOC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0D47F4E-51DF-D90C-3CD2-ECC128D7F339}"/>
              </a:ext>
            </a:extLst>
          </p:cNvPr>
          <p:cNvSpPr/>
          <p:nvPr/>
        </p:nvSpPr>
        <p:spPr>
          <a:xfrm>
            <a:off x="4349986" y="2547604"/>
            <a:ext cx="457200" cy="244358"/>
          </a:xfrm>
          <a:prstGeom prst="rightArrow">
            <a:avLst/>
          </a:prstGeom>
          <a:solidFill>
            <a:srgbClr val="C0000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4E4B1BBA-F1A3-38D9-830F-0CCF54B0E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232" y="2307771"/>
            <a:ext cx="2212848" cy="72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4372"/>
                </a:solidFill>
                <a:latin typeface="Arial"/>
              </a:rPr>
              <a:t>GOHSEP LOGGER (SEOC)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Audits parish request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If complete, forward to Tasker</a:t>
            </a: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If more info needed, contact parish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46082738-2A4B-E2EA-DCA0-EEC584556C6D}"/>
              </a:ext>
            </a:extLst>
          </p:cNvPr>
          <p:cNvSpPr/>
          <p:nvPr/>
        </p:nvSpPr>
        <p:spPr>
          <a:xfrm>
            <a:off x="7364126" y="2547604"/>
            <a:ext cx="457200" cy="244358"/>
          </a:xfrm>
          <a:prstGeom prst="rightArrow">
            <a:avLst/>
          </a:prstGeom>
          <a:solidFill>
            <a:srgbClr val="1C4372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DCD09E08-E92C-1660-899E-BEA24820B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3371" y="2307771"/>
            <a:ext cx="2212848" cy="72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 b="1" dirty="0">
                <a:solidFill>
                  <a:srgbClr val="1C43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GOHSEP TASKER (SEOC) </a:t>
            </a:r>
          </a:p>
          <a:p>
            <a:r>
              <a:rPr lang="en-US" sz="1000" i="1" dirty="0">
                <a:solidFill>
                  <a:srgbClr val="1C4372"/>
                </a:solidFill>
                <a:latin typeface="Calibri" pitchFamily="34" charset="0"/>
                <a:cs typeface="Calibri" pitchFamily="34" charset="0"/>
              </a:rPr>
              <a:t>1. Reviews resource requests</a:t>
            </a:r>
          </a:p>
          <a:p>
            <a:r>
              <a:rPr lang="en-US" sz="1000" i="1" dirty="0">
                <a:solidFill>
                  <a:srgbClr val="1C4372"/>
                </a:solidFill>
                <a:latin typeface="Calibri" pitchFamily="34" charset="0"/>
                <a:cs typeface="Calibri" pitchFamily="34" charset="0"/>
              </a:rPr>
              <a:t>2. Assigns to appropriate branch</a:t>
            </a:r>
            <a:endParaRPr lang="en-US" sz="1000" dirty="0">
              <a:solidFill>
                <a:srgbClr val="1C4372"/>
              </a:solidFill>
            </a:endParaRP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FBF17847-41CD-2D13-C117-FE62582ADF99}"/>
              </a:ext>
            </a:extLst>
          </p:cNvPr>
          <p:cNvSpPr/>
          <p:nvPr/>
        </p:nvSpPr>
        <p:spPr>
          <a:xfrm rot="5400000">
            <a:off x="8871195" y="3332301"/>
            <a:ext cx="457200" cy="244358"/>
          </a:xfrm>
          <a:prstGeom prst="rightArrow">
            <a:avLst/>
          </a:prstGeom>
          <a:solidFill>
            <a:srgbClr val="1C4372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C2CD2B3B-3F56-1CAF-D986-1FD957441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4059" y="3877164"/>
            <a:ext cx="2212848" cy="724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4372"/>
                </a:solidFill>
                <a:latin typeface="Arial"/>
              </a:rPr>
              <a:t>BRANCH MANAGER (SEOC)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1. Identify appropriate support agency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2. Task appropriate ESF Lead(s)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3. Send to Ops if ESFs can’t support</a:t>
            </a:r>
            <a:endParaRPr lang="en-US" sz="1000" dirty="0">
              <a:solidFill>
                <a:srgbClr val="1C4372"/>
              </a:solidFill>
              <a:cs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1C4372"/>
              </a:solidFill>
              <a:latin typeface="Arial Black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1000" dirty="0">
              <a:solidFill>
                <a:srgbClr val="1C4372"/>
              </a:solidFill>
              <a:latin typeface="Arial Black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1000" dirty="0">
              <a:solidFill>
                <a:srgbClr val="1C4372"/>
              </a:solidFill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1C4372"/>
              </a:solidFill>
              <a:latin typeface="Arial" charset="0"/>
            </a:endParaRP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EFAAB9FB-2B97-8757-07A6-E16559203F13}"/>
              </a:ext>
            </a:extLst>
          </p:cNvPr>
          <p:cNvSpPr/>
          <p:nvPr/>
        </p:nvSpPr>
        <p:spPr>
          <a:xfrm rot="10800000">
            <a:off x="7364126" y="4158914"/>
            <a:ext cx="457200" cy="244358"/>
          </a:xfrm>
          <a:prstGeom prst="rightArrow">
            <a:avLst/>
          </a:prstGeom>
          <a:solidFill>
            <a:srgbClr val="1C4372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195D1A67-4A7E-2AFE-FE25-266EB6211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544" y="3877164"/>
            <a:ext cx="2212848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4372"/>
                </a:solidFill>
                <a:latin typeface="Arial"/>
              </a:rPr>
              <a:t>ESF LEAD (SEOC)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1. Identify best way to complete task</a:t>
            </a:r>
            <a:endParaRPr lang="en-US" sz="1000" b="1" i="1" dirty="0">
              <a:solidFill>
                <a:srgbClr val="1C4372"/>
              </a:solidFill>
              <a:cs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2. Complete task in </a:t>
            </a:r>
            <a:r>
              <a:rPr lang="en-US" sz="1000" i="1" dirty="0" err="1">
                <a:solidFill>
                  <a:srgbClr val="1C4372"/>
                </a:solidFill>
                <a:cs typeface="Calibri" pitchFamily="34" charset="0"/>
              </a:rPr>
              <a:t>WebEOC</a:t>
            </a:r>
            <a:endParaRPr lang="en-US" sz="1000" i="1" dirty="0">
              <a:solidFill>
                <a:srgbClr val="1C4372"/>
              </a:solidFill>
              <a:cs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3. Update comments in </a:t>
            </a:r>
            <a:r>
              <a:rPr lang="en-US" sz="1000" i="1" dirty="0" err="1">
                <a:solidFill>
                  <a:srgbClr val="1C4372"/>
                </a:solidFill>
                <a:cs typeface="Calibri" pitchFamily="34" charset="0"/>
              </a:rPr>
              <a:t>WebEOC</a:t>
            </a:r>
            <a:endParaRPr lang="en-US" sz="1000" dirty="0">
              <a:solidFill>
                <a:srgbClr val="1C4372"/>
              </a:solidFill>
              <a:cs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1C4372"/>
              </a:solidFill>
              <a:cs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1C4372"/>
              </a:solidFill>
              <a:latin typeface="Arial" charset="0"/>
            </a:endParaRP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9DFAF4BB-FEDB-DB72-6746-1B690CB45863}"/>
              </a:ext>
            </a:extLst>
          </p:cNvPr>
          <p:cNvSpPr/>
          <p:nvPr/>
        </p:nvSpPr>
        <p:spPr>
          <a:xfrm rot="10800000">
            <a:off x="4349986" y="4116997"/>
            <a:ext cx="457200" cy="244358"/>
          </a:xfrm>
          <a:prstGeom prst="rightArrow">
            <a:avLst/>
          </a:prstGeom>
          <a:solidFill>
            <a:srgbClr val="1C4372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B2BA9FDB-72F5-F13C-F808-798AFC568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172" y="3864998"/>
            <a:ext cx="2212848" cy="731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Arial"/>
              </a:rPr>
              <a:t>BRANCH MANAGER (SEOC)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2060"/>
                </a:solidFill>
                <a:cs typeface="Calibri" pitchFamily="34" charset="0"/>
              </a:rPr>
              <a:t>1. Ensure mission/tasks are updated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2060"/>
                </a:solidFill>
                <a:cs typeface="Calibri" pitchFamily="34" charset="0"/>
              </a:rPr>
              <a:t>2. Close Mission when task(s) complete</a:t>
            </a:r>
            <a:endParaRPr lang="en-US" sz="1000" b="1" dirty="0">
              <a:solidFill>
                <a:srgbClr val="800000"/>
              </a:solidFill>
              <a:latin typeface="Arial Black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1000" dirty="0">
              <a:solidFill>
                <a:srgbClr val="333399"/>
              </a:solidFill>
              <a:latin typeface="Arial Black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E9D836C9-F906-E819-BEF8-6B14C045DA8C}"/>
              </a:ext>
            </a:extLst>
          </p:cNvPr>
          <p:cNvSpPr/>
          <p:nvPr/>
        </p:nvSpPr>
        <p:spPr>
          <a:xfrm rot="5400000">
            <a:off x="8891883" y="4901694"/>
            <a:ext cx="457200" cy="244358"/>
          </a:xfrm>
          <a:prstGeom prst="rightArrow">
            <a:avLst/>
          </a:prstGeom>
          <a:solidFill>
            <a:srgbClr val="C0000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0929B597-F59A-1584-98D4-98233F413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004" y="5446557"/>
            <a:ext cx="2212848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4372"/>
                </a:solidFill>
                <a:latin typeface="Arial"/>
              </a:rPr>
              <a:t>OPERATIONS (SEOC)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Identify best way to fulfill request</a:t>
            </a:r>
            <a:endParaRPr lang="en-US" sz="1000" b="1" i="1" dirty="0">
              <a:solidFill>
                <a:srgbClr val="1C4372"/>
              </a:solidFill>
              <a:cs typeface="Calibri" pitchFamily="34" charset="0"/>
            </a:endParaRP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Initiate RRF with FEMA</a:t>
            </a:r>
            <a:endParaRPr lang="en-US" sz="1000" b="1" i="1" dirty="0">
              <a:solidFill>
                <a:srgbClr val="1C4372"/>
              </a:solidFill>
              <a:cs typeface="Calibri" pitchFamily="34" charset="0"/>
            </a:endParaRPr>
          </a:p>
          <a:p>
            <a:pPr marL="171450" indent="-171450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Issue EMAC request</a:t>
            </a:r>
            <a:endParaRPr lang="en-US" sz="1000" dirty="0">
              <a:solidFill>
                <a:srgbClr val="1C4372"/>
              </a:solidFill>
              <a:cs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1C4372"/>
              </a:solidFill>
              <a:latin typeface="Arial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FB719EA3-DBEF-0EEC-3DF2-9A551E697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8544" y="5446556"/>
            <a:ext cx="2212848" cy="731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1C4372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1C4372"/>
                </a:solidFill>
                <a:latin typeface="Arial"/>
              </a:rPr>
              <a:t>EMAC SPC. OR FEMA IMAT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1. Works to address resource gap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2. Fulfills request in WebEOC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1C4372"/>
                </a:solidFill>
                <a:cs typeface="Calibri" pitchFamily="34" charset="0"/>
              </a:rPr>
              <a:t>3. Updates notes in </a:t>
            </a:r>
            <a:r>
              <a:rPr lang="en-US" sz="1000" i="1" dirty="0" err="1">
                <a:solidFill>
                  <a:srgbClr val="1C4372"/>
                </a:solidFill>
                <a:cs typeface="Calibri" pitchFamily="34" charset="0"/>
              </a:rPr>
              <a:t>WebEOC</a:t>
            </a:r>
            <a:endParaRPr lang="en-US" sz="1000" dirty="0">
              <a:solidFill>
                <a:srgbClr val="1C4372"/>
              </a:solidFill>
              <a:latin typeface="Arial Black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1000" dirty="0">
              <a:solidFill>
                <a:srgbClr val="1C4372"/>
              </a:solidFill>
              <a:latin typeface="Arial Black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sz="1000" dirty="0">
              <a:solidFill>
                <a:srgbClr val="1C4372"/>
              </a:solidFill>
              <a:latin typeface="Arial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1C4372"/>
              </a:solidFill>
              <a:latin typeface="Arial" charset="0"/>
            </a:endParaRP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7017B899-EB44-E77C-AE3B-FCF5E0FAEF73}"/>
              </a:ext>
            </a:extLst>
          </p:cNvPr>
          <p:cNvSpPr/>
          <p:nvPr/>
        </p:nvSpPr>
        <p:spPr>
          <a:xfrm rot="10800000">
            <a:off x="7364126" y="5690137"/>
            <a:ext cx="457200" cy="244358"/>
          </a:xfrm>
          <a:prstGeom prst="rightArrow">
            <a:avLst/>
          </a:prstGeom>
          <a:solidFill>
            <a:srgbClr val="1C4372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DBC05049-54F0-A464-93A3-79B7E8753F9B}"/>
              </a:ext>
            </a:extLst>
          </p:cNvPr>
          <p:cNvSpPr/>
          <p:nvPr/>
        </p:nvSpPr>
        <p:spPr>
          <a:xfrm rot="10800000">
            <a:off x="4349986" y="5690138"/>
            <a:ext cx="457200" cy="244358"/>
          </a:xfrm>
          <a:prstGeom prst="rightArrow">
            <a:avLst/>
          </a:prstGeom>
          <a:solidFill>
            <a:srgbClr val="00B05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E870E6CE-89C1-6044-4FEF-23466043B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781" y="5446556"/>
            <a:ext cx="2190239" cy="7315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Arial"/>
              </a:rPr>
              <a:t>PARISH EOC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2060"/>
                </a:solidFill>
                <a:cs typeface="Calibri" pitchFamily="34" charset="0"/>
              </a:rPr>
              <a:t>Resource gap has been filled/need has been met, and everyone is happy.</a:t>
            </a:r>
            <a:endParaRPr lang="en-US" sz="1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40393F90-0788-5A4B-381D-EC400EEB47B0}"/>
              </a:ext>
            </a:extLst>
          </p:cNvPr>
          <p:cNvSpPr/>
          <p:nvPr/>
        </p:nvSpPr>
        <p:spPr>
          <a:xfrm rot="5400000">
            <a:off x="2840996" y="4906095"/>
            <a:ext cx="457200" cy="244358"/>
          </a:xfrm>
          <a:prstGeom prst="rightArrow">
            <a:avLst/>
          </a:prstGeom>
          <a:solidFill>
            <a:srgbClr val="00B050"/>
          </a:solidFill>
          <a:ln w="1905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561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36F3A8738527F14587E04CF2AE147AAB" ma:contentTypeVersion="3" ma:contentTypeDescription="Microsoft PowerPoint Slide" ma:contentTypeScope="" ma:versionID="37deae1f4fdfcb2ca6e87a2a0c12aa63">
  <xsd:schema xmlns:xsd="http://www.w3.org/2001/XMLSchema" xmlns:xs="http://www.w3.org/2001/XMLSchema" xmlns:p="http://schemas.microsoft.com/office/2006/metadata/properties" xmlns:ns1="http://schemas.microsoft.com/sharepoint/v3" xmlns:ns3="99c824af-00e6-42ae-997c-5ead2d24546e" targetNamespace="http://schemas.microsoft.com/office/2006/metadata/properties" ma:root="true" ma:fieldsID="dcf88d3c399749b6ff273a7680281358" ns1:_="" ns3:_="">
    <xsd:import namespace="http://schemas.microsoft.com/sharepoint/v3"/>
    <xsd:import namespace="99c824af-00e6-42ae-997c-5ead2d24546e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Present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824af-00e6-42ae-997c-5ead2d24546e" elementFormDefault="qualified">
    <xsd:import namespace="http://schemas.microsoft.com/office/2006/documentManagement/types"/>
    <xsd:import namespace="http://schemas.microsoft.com/office/infopath/2007/PartnerControls"/>
    <xsd:element name="Presenters" ma:index="7" nillable="true" ma:displayName="Presenters" ma:internalName="Presenters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Presenters xmlns="99c824af-00e6-42ae-997c-5ead2d24546e" xsi:nil="true"/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9A78B24-F426-44C4-805F-06513610F5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c824af-00e6-42ae-997c-5ead2d2454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92EECC-50AF-432C-B78A-EE9B28F0ED8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9c824af-00e6-42ae-997c-5ead2d24546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1063</TotalTime>
  <Words>1248</Words>
  <Application>Microsoft Macintosh PowerPoint</Application>
  <PresentationFormat>Widescreen</PresentationFormat>
  <Paragraphs>201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System Font Regular</vt:lpstr>
      <vt:lpstr>Wingdings</vt:lpstr>
      <vt:lpstr>Office Theme</vt:lpstr>
      <vt:lpstr>Emergency Management &amp; Military Collaboration With WebEOC</vt:lpstr>
      <vt:lpstr>Overview</vt:lpstr>
      <vt:lpstr>Intro</vt:lpstr>
      <vt:lpstr>GOHSEP Agency Info</vt:lpstr>
      <vt:lpstr>GOHSEP Agency Info</vt:lpstr>
      <vt:lpstr>GOHSEP Agency Info</vt:lpstr>
      <vt:lpstr>PowerPoint Presentation</vt:lpstr>
      <vt:lpstr>State EOC Workflow</vt:lpstr>
      <vt:lpstr>State EOC Workflow</vt:lpstr>
      <vt:lpstr>LA PRIER</vt:lpstr>
      <vt:lpstr>LA PRIER</vt:lpstr>
      <vt:lpstr>Project</vt:lpstr>
      <vt:lpstr>ESF-16 Subtasking</vt:lpstr>
      <vt:lpstr>ESF-16 Subtasking</vt:lpstr>
      <vt:lpstr>ESF-16 Subtasking</vt:lpstr>
      <vt:lpstr>Mapping Tasks</vt:lpstr>
      <vt:lpstr>Mapping Tasks</vt:lpstr>
      <vt:lpstr>ESF-16 Task Metrics</vt:lpstr>
      <vt:lpstr>ESF-16 Task Metrics</vt:lpstr>
      <vt:lpstr>Demo</vt:lpstr>
      <vt:lpstr>Moving Forward</vt:lpstr>
      <vt:lpstr>Moving Forward</vt:lpstr>
      <vt:lpstr>Contact Info</vt:lpstr>
    </vt:vector>
  </TitlesOfParts>
  <Company>State of Louisiana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Burr</dc:creator>
  <cp:lastModifiedBy>Austin Dixon</cp:lastModifiedBy>
  <cp:revision>63</cp:revision>
  <dcterms:created xsi:type="dcterms:W3CDTF">2022-04-25T15:14:07Z</dcterms:created>
  <dcterms:modified xsi:type="dcterms:W3CDTF">2025-01-14T08:35:55Z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0x010100A22E315B1F3C42B49A0E90D2F9AB5AB10036F3A8738527F14587E04CF2AE147AAB</vt:lpwstr>
  </property>
</Properties>
</file>